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15"/>
  </p:notesMasterIdLst>
  <p:sldIdLst>
    <p:sldId id="256" r:id="rId2"/>
    <p:sldId id="258" r:id="rId3"/>
    <p:sldId id="271" r:id="rId4"/>
    <p:sldId id="267" r:id="rId5"/>
    <p:sldId id="260" r:id="rId6"/>
    <p:sldId id="272" r:id="rId7"/>
    <p:sldId id="277" r:id="rId8"/>
    <p:sldId id="273" r:id="rId9"/>
    <p:sldId id="274" r:id="rId10"/>
    <p:sldId id="275" r:id="rId11"/>
    <p:sldId id="276" r:id="rId12"/>
    <p:sldId id="262" r:id="rId13"/>
    <p:sldId id="278" r:id="rId14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D9D9"/>
    <a:srgbClr val="A9A8F6"/>
    <a:srgbClr val="8FC7FF"/>
    <a:srgbClr val="7986FF"/>
    <a:srgbClr val="ECF0FB"/>
    <a:srgbClr val="32499A"/>
    <a:srgbClr val="A5A5A8"/>
    <a:srgbClr val="FFD280"/>
    <a:srgbClr val="FFB1A3"/>
    <a:srgbClr val="3F3F42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337" autoAdjust="0"/>
    <p:restoredTop sz="76815" autoAdjust="0"/>
  </p:normalViewPr>
  <p:slideViewPr>
    <p:cSldViewPr snapToGrid="0">
      <p:cViewPr varScale="1">
        <p:scale>
          <a:sx n="99" d="100"/>
          <a:sy n="99" d="100"/>
        </p:scale>
        <p:origin x="90" y="426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CFCE20DE-8817-4472-9B3F-2738E25E26C4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슬라이드 이미지 개체 틀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슬라이드 노트 개체 틀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F962B7C-2064-4B2B-965B-8B1992D9857F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6956859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안녕하세요</a:t>
            </a:r>
            <a:r>
              <a:rPr lang="en-US" altLang="ko-KR" dirty="0"/>
              <a:t>, </a:t>
            </a:r>
            <a:r>
              <a:rPr lang="ko-KR" altLang="en-US" dirty="0"/>
              <a:t>이번 중간 발표를 맡게 된 팀장 이혜진 입니다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저희 조는 기업연계 주제로 프로젝트를 진행하고 있으며</a:t>
            </a:r>
          </a:p>
          <a:p>
            <a:r>
              <a:rPr lang="ko-KR" altLang="en-US" dirty="0"/>
              <a:t>주제는 블록체인 기반 경비관리 시스템 개발입니다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6910011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가맹점 전용 앱입니다</a:t>
            </a:r>
            <a:r>
              <a:rPr lang="en-US" altLang="ko-KR" dirty="0"/>
              <a:t>. </a:t>
            </a:r>
            <a:r>
              <a:rPr lang="ko-KR" altLang="en-US" dirty="0"/>
              <a:t>로그인 화면의 가맹점 신청 링크 </a:t>
            </a:r>
            <a:r>
              <a:rPr lang="ko-KR" altLang="en-US" dirty="0" err="1"/>
              <a:t>클릭시</a:t>
            </a:r>
            <a:r>
              <a:rPr lang="ko-KR" altLang="en-US" dirty="0"/>
              <a:t> 가맹점 신청이 가능합니다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10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34740172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로그인 이후에는 품목을 관리하거나 결제 요청할 수 있으며</a:t>
            </a:r>
            <a:r>
              <a:rPr lang="en-US" altLang="ko-KR" dirty="0"/>
              <a:t>, </a:t>
            </a:r>
            <a:r>
              <a:rPr lang="ko-KR" altLang="en-US" dirty="0"/>
              <a:t>판매 내역을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1762223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마지막으로 고도화방안으로는</a:t>
            </a:r>
            <a:r>
              <a:rPr lang="en-US" altLang="ko-KR" dirty="0"/>
              <a:t>,,</a:t>
            </a:r>
            <a:endParaRPr lang="ko-KR" altLang="en-US" dirty="0"/>
          </a:p>
          <a:p>
            <a:endParaRPr lang="en-US" altLang="ko-KR" dirty="0"/>
          </a:p>
          <a:p>
            <a:r>
              <a:rPr lang="ko-KR" altLang="en-US" dirty="0"/>
              <a:t>현재는 정산 관리자가 정산 버튼을 통해 정산하도록 구성하고 있지만</a:t>
            </a:r>
            <a:r>
              <a:rPr lang="en-US" altLang="ko-KR" dirty="0"/>
              <a:t>, Spring Batch</a:t>
            </a:r>
            <a:r>
              <a:rPr lang="ko-KR" altLang="en-US" dirty="0"/>
              <a:t>를 통해 자동화할 계획입니다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그리고 </a:t>
            </a:r>
            <a:r>
              <a:rPr lang="en-US" altLang="ko-KR" dirty="0"/>
              <a:t>MM</a:t>
            </a:r>
            <a:r>
              <a:rPr lang="ko-KR" altLang="en-US" dirty="0"/>
              <a:t>의 </a:t>
            </a:r>
            <a:r>
              <a:rPr lang="en-US" altLang="ko-KR" dirty="0"/>
              <a:t>webhook</a:t>
            </a:r>
            <a:r>
              <a:rPr lang="ko-KR" altLang="en-US" dirty="0"/>
              <a:t>처럼</a:t>
            </a:r>
            <a:r>
              <a:rPr lang="en-US" altLang="ko-KR" dirty="0"/>
              <a:t>, </a:t>
            </a:r>
            <a:r>
              <a:rPr lang="ko-KR" altLang="en-US" dirty="0"/>
              <a:t>정산 </a:t>
            </a:r>
            <a:r>
              <a:rPr lang="en-US" altLang="ko-KR" dirty="0"/>
              <a:t>API</a:t>
            </a:r>
            <a:r>
              <a:rPr lang="ko-KR" altLang="en-US" dirty="0"/>
              <a:t>를 외부에 노출시켜 정산 시스템과 연동할 수 있도록 구성할 계획입니다</a:t>
            </a:r>
            <a:r>
              <a:rPr lang="en-US" altLang="ko-KR" dirty="0"/>
              <a:t>.</a:t>
            </a:r>
          </a:p>
          <a:p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12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947589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이상으로 발표를 마치겠습니다</a:t>
            </a:r>
            <a:r>
              <a:rPr lang="en-US" altLang="ko-KR" dirty="0"/>
              <a:t>. </a:t>
            </a:r>
            <a:r>
              <a:rPr lang="ko-KR" altLang="en-US" dirty="0"/>
              <a:t>감사합니다</a:t>
            </a:r>
            <a:r>
              <a:rPr lang="en-US" altLang="ko-KR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질문 사항이 있다면 자유롭게 해주시면 됩니다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4961077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오늘 발표는 프로젝트 개요</a:t>
            </a:r>
            <a:r>
              <a:rPr lang="en-US" altLang="ko-KR" dirty="0"/>
              <a:t>, </a:t>
            </a:r>
            <a:r>
              <a:rPr lang="ko-KR" altLang="en-US" dirty="0"/>
              <a:t>프로젝트 설계</a:t>
            </a:r>
            <a:r>
              <a:rPr lang="en-US" altLang="ko-KR" dirty="0"/>
              <a:t>, </a:t>
            </a:r>
            <a:r>
              <a:rPr lang="ko-KR" altLang="en-US" dirty="0"/>
              <a:t>와이어 프레임</a:t>
            </a:r>
            <a:r>
              <a:rPr lang="en-US" altLang="ko-KR" dirty="0"/>
              <a:t>, </a:t>
            </a:r>
            <a:r>
              <a:rPr lang="ko-KR" altLang="en-US" dirty="0"/>
              <a:t>고도화 방안 순서로 진행하겠습니다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2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00442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저희 서비스 명은 코르크로 정했습니다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코르크라고 정한 이유는</a:t>
            </a:r>
            <a:r>
              <a:rPr lang="en-US" altLang="ko-KR" dirty="0"/>
              <a:t>, </a:t>
            </a:r>
            <a:r>
              <a:rPr lang="ko-KR" altLang="en-US" dirty="0"/>
              <a:t>법인 카드의 영어 단어인 </a:t>
            </a:r>
            <a:r>
              <a:rPr lang="en-US" altLang="ko-KR" dirty="0"/>
              <a:t>corporate card</a:t>
            </a:r>
            <a:r>
              <a:rPr lang="ko-KR" altLang="en-US" dirty="0"/>
              <a:t>에서 착안했습니다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코르크 </a:t>
            </a:r>
            <a:r>
              <a:rPr lang="ko-KR" altLang="en-US" dirty="0" err="1"/>
              <a:t>라고</a:t>
            </a:r>
            <a:r>
              <a:rPr lang="ko-KR" altLang="en-US" dirty="0"/>
              <a:t> 하면 코르크 마개가 연상 되는데요</a:t>
            </a:r>
            <a:r>
              <a:rPr lang="en-US" altLang="ko-KR" dirty="0"/>
              <a:t>,</a:t>
            </a:r>
          </a:p>
          <a:p>
            <a:r>
              <a:rPr lang="ko-KR" altLang="en-US" dirty="0"/>
              <a:t>코르크 마개는 이물질이 침투할 수 없는 특성을 가지고 있습니다</a:t>
            </a:r>
            <a:r>
              <a:rPr lang="en-US" altLang="ko-KR" dirty="0"/>
              <a:t>.</a:t>
            </a:r>
          </a:p>
          <a:p>
            <a:r>
              <a:rPr lang="ko-KR" altLang="en-US" dirty="0"/>
              <a:t>이처럼 블록체인으로 코르크 마개와 같이 거래내역을 안전하게 보호한다 는 또 다른 의미를 가지고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6658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altLang="ko-KR" dirty="0"/>
              <a:t>QR </a:t>
            </a:r>
            <a:r>
              <a:rPr lang="ko-KR" altLang="en-US" dirty="0"/>
              <a:t>결제 방식은 아래의 세 가지 방법을 놓고 </a:t>
            </a:r>
            <a:r>
              <a:rPr lang="ko-KR" altLang="en-US" dirty="0" err="1"/>
              <a:t>논의중입니다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첫번째는 제로페이와 같이 가맹점 측의 </a:t>
            </a:r>
            <a:r>
              <a:rPr lang="en-US" altLang="ko-KR" dirty="0"/>
              <a:t>QR </a:t>
            </a:r>
            <a:r>
              <a:rPr lang="ko-KR" altLang="en-US" dirty="0"/>
              <a:t>코드를 소비자가 찍고 결제 금액을 소비자가 입력하는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두번째는 가맹점 측에서 결제 금액이 포함된 </a:t>
            </a:r>
            <a:r>
              <a:rPr lang="en-US" altLang="ko-KR" dirty="0"/>
              <a:t>QR</a:t>
            </a:r>
            <a:r>
              <a:rPr lang="ko-KR" altLang="en-US" dirty="0"/>
              <a:t>을 소비자가 찍는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세번째는 스타벅스 앱과 같이 소비자 측에서 생성된 </a:t>
            </a:r>
            <a:r>
              <a:rPr lang="en-US" altLang="ko-KR" dirty="0"/>
              <a:t>QR</a:t>
            </a:r>
            <a:r>
              <a:rPr lang="ko-KR" altLang="en-US" dirty="0"/>
              <a:t>을 가맹점이 찍는 방식입니다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아직 논의중인 사항이기 때문에 추후 </a:t>
            </a:r>
            <a:r>
              <a:rPr lang="ko-KR" altLang="en-US" dirty="0" err="1"/>
              <a:t>컨설턴트님의</a:t>
            </a:r>
            <a:r>
              <a:rPr lang="ko-KR" altLang="en-US" dirty="0"/>
              <a:t> 피드백 혹은 기업 멘토링 미팅 후 결정을 할 예정입니다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4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4308490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다음으로 와이어 프레임입니다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와이어 프레임에 앞서 스타일 가이드를 설정</a:t>
            </a:r>
            <a:r>
              <a:rPr lang="en-US" altLang="ko-KR" dirty="0"/>
              <a:t>,</a:t>
            </a:r>
          </a:p>
          <a:p>
            <a:endParaRPr lang="en-US" altLang="ko-KR" dirty="0"/>
          </a:p>
          <a:p>
            <a:r>
              <a:rPr lang="ko-KR" altLang="en-US" dirty="0" err="1"/>
              <a:t>신한의</a:t>
            </a:r>
            <a:r>
              <a:rPr lang="ko-KR" altLang="en-US" dirty="0"/>
              <a:t> 파란색을 기반으로 컬러 가이드를 구상했습니다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5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84870106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관리자 페이지는 로그인 후 사용 가능하도록 구성했습니다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로그인 이후</a:t>
            </a:r>
            <a:r>
              <a:rPr lang="en-US" altLang="ko-KR" dirty="0"/>
              <a:t>, </a:t>
            </a:r>
            <a:r>
              <a:rPr lang="ko-KR" altLang="en-US" dirty="0"/>
              <a:t>대시보드에서 각종 통계를 확인할 수 있고</a:t>
            </a:r>
            <a:r>
              <a:rPr lang="en-US" altLang="ko-KR" dirty="0"/>
              <a:t>, </a:t>
            </a:r>
            <a:r>
              <a:rPr lang="ko-KR" altLang="en-US" dirty="0"/>
              <a:t>좌측의 메뉴를 통해 사용자와 가맹점을 관리할 수 있습니다</a:t>
            </a:r>
            <a:r>
              <a:rPr lang="en-US" altLang="ko-KR" dirty="0"/>
              <a:t>.</a:t>
            </a:r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6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3467842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전체 페이지 구성은 보시는 바와 같습니다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7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0562726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다음은 임직원 전용 앱입니다</a:t>
            </a:r>
            <a:r>
              <a:rPr lang="en-US" altLang="ko-KR" dirty="0"/>
              <a:t>. QR</a:t>
            </a:r>
            <a:r>
              <a:rPr lang="ko-KR" altLang="en-US" dirty="0"/>
              <a:t>코드를 통하여 가맹점에서 결제를 할 수 있으며 결제 내역을 조회할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8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7722051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ko-KR" altLang="en-US" dirty="0"/>
              <a:t>임직원 전용 앱에서는 결제 외에도 결제 내역을 조회하거나</a:t>
            </a:r>
            <a:r>
              <a:rPr lang="en-US" altLang="ko-KR" dirty="0"/>
              <a:t>, </a:t>
            </a:r>
            <a:r>
              <a:rPr lang="ko-KR" altLang="en-US" dirty="0"/>
              <a:t>통계를 확인할 수 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F962B7C-2064-4B2B-965B-8B1992D9857F}" type="slidenum">
              <a:rPr lang="ko-KR" altLang="en-US" smtClean="0"/>
              <a:t>9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320842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75B4AC7F-FAEA-4853-8C05-2D97F5556D2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9BC870C8-9976-401D-A70E-98250088C299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9D9102BF-433A-4BE6-8C66-4D38221574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7BAA5AE-DE97-4494-80E4-E5197B763CE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9654037-1E05-4875-92BA-571868ED094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4281506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9DA6E5C-C893-4006-A1EF-7D8EA62630E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39887758-B004-45F9-9E0C-9975A409DA2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51A22318-97F2-4519-8B2A-471BB614783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2DE7CCF7-2C10-4467-A0DB-3AE4ED0CE9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A72818FE-7A66-4141-86AE-F9D2AC63DC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3358577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6761A809-81B7-42E1-9681-62FA840BCE70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DF3EE99E-804A-4B6C-95BD-29F66DE69801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FFB85F37-BCC8-4949-9606-B99993D180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42C3198C-D47D-414E-A910-3725DB5E240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78D4E74E-E441-4D59-8583-9ABCB6C12A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2860227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06EF005F-55A1-4D4F-B2E0-F0D5232A494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7B6D5D54-D7CA-4ABE-9D52-4B559495EB5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FF79162-EC79-407F-BDFD-DC31F4F10A0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387DF59-95A8-4787-A2F3-C4A99FDC11A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3E45ADA5-3612-4A25-A60F-6A1B9B42563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08446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60040C3-BC2D-4359-B194-0370068C88C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AF5D8F52-30B1-4D28-A485-FDC62B67E31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FF276D-4B28-4320-9A84-CF44FF9D37B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6F4F8193-FE21-4457-8173-BD9AA3DFC8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22CD353-5BB5-4D05-A70A-381CB50398F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7443074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CE8823-4122-4381-A1D8-65E87940196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D0624EED-880D-4E99-B4DA-8EE3ADC3C405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C817381D-661F-414F-A5BE-78626C5BC4D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DFAC9F85-F21F-40E5-BB12-ECFAABB7E9C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4AC6A76-A105-44AD-9D7B-59BE27B5113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E6ECD429-557C-47DB-BC2F-43A4DDF028C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3551173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576CEDC-61A5-48F6-A493-CF2C6C055B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39C41B3-4FAB-4ED8-8DB5-BBD50B3045A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F961F865-88CA-4D9B-9D2D-3E50F57668E4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BD9D063E-0DD0-4864-9300-C7EEB45C9688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F02E8DCC-DBBB-4B82-8A48-21FE1A9AF9EC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7BB23B57-5BFA-4CD2-A268-2770A384A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B7AA82E0-CEE8-46D9-8726-28D64EB0D7D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299F600D-FBB8-4049-9336-189F1305AE9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9864447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B112A19-41E2-48A5-98CC-0468280A3E0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0052F08F-EB42-48F3-819C-DC61E9EE51A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A6B48359-E2E3-45B8-B296-5C3F0AEB31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0BB1E8FB-F2AF-4AC3-98ED-4CB11BD573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18307172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97322038-F0AF-4CD0-90FE-5DCA801138C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5A832CDC-5D9F-421A-A7BB-C04536FA50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A58E4449-9033-484A-943B-FF5FD37906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098164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75942D5-398A-4571-840D-89BFDC01E85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A38882CD-3D8A-4FEC-BB4B-A049A0AA7757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F01A92B6-6B4C-4FF8-BB47-6B968E017A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857C5D-074C-4A68-AEBC-19A166F1CA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CD87F485-50F4-4E89-9D17-D1E771597F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F200636F-3D0A-412D-A88D-C9FE437454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8346682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1F9E7559-2E83-4107-A1B2-A78CFC22F05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3A47BFEC-8DAF-481D-9778-20C36B9DDC9E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8CAFE247-C42D-47A9-B478-0BD09D6085B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CA1C2B1A-6FD3-417B-887A-AAE49D8B072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798FD24E-585B-4011-94B8-B3D4D0F7AF1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CA794FCB-AC60-4375-B3C5-30623104A78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6638389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15635120-6D9E-43DC-B119-D4014CCB6D2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2894A2EF-7A4C-4919-9086-0BFF3C051A6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6409831-36C4-4348-857D-947E621A3368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D30C89-BE62-4EB7-AB6D-6F835D7EC93F}" type="datetimeFigureOut">
              <a:rPr lang="ko-KR" altLang="en-US" smtClean="0"/>
              <a:t>2021-04-23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4D8F5C1-49CC-47AF-8666-B5C6138DEDB8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490BD940-6780-4407-ACC1-380D6960721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87C403A-385C-472A-BF98-9CE2D232BC4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692027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9.png"/><Relationship Id="rId4" Type="http://schemas.openxmlformats.org/officeDocument/2006/relationships/image" Target="../media/image18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image" Target="../media/image21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3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852CAC-F00C-47F6-A153-55B78D6A95C1}"/>
              </a:ext>
            </a:extLst>
          </p:cNvPr>
          <p:cNvSpPr txBox="1"/>
          <p:nvPr/>
        </p:nvSpPr>
        <p:spPr>
          <a:xfrm>
            <a:off x="4604243" y="2413337"/>
            <a:ext cx="2983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gradFill flip="none" rotWithShape="1">
                  <a:gsLst>
                    <a:gs pos="5000">
                      <a:srgbClr val="99C8E5"/>
                    </a:gs>
                    <a:gs pos="51000">
                      <a:srgbClr val="7986FF"/>
                    </a:gs>
                    <a:gs pos="100000">
                      <a:srgbClr val="32499A"/>
                    </a:gs>
                  </a:gsLst>
                  <a:lin ang="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코르크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AE8E3-C3DC-4CAC-8C50-BF930176FDA7}"/>
              </a:ext>
            </a:extLst>
          </p:cNvPr>
          <p:cNvSpPr txBox="1"/>
          <p:nvPr/>
        </p:nvSpPr>
        <p:spPr>
          <a:xfrm>
            <a:off x="4022354" y="3812984"/>
            <a:ext cx="4147289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40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블록체인 기반 경비 관리 시스템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B7DBAA-17D0-4854-BAD3-9646C1312F84}"/>
              </a:ext>
            </a:extLst>
          </p:cNvPr>
          <p:cNvSpPr txBox="1"/>
          <p:nvPr/>
        </p:nvSpPr>
        <p:spPr>
          <a:xfrm>
            <a:off x="215465" y="5320073"/>
            <a:ext cx="3159839" cy="127092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500" b="1" spc="50" dirty="0" err="1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기업멘토링</a:t>
            </a:r>
            <a:endParaRPr lang="en-US" altLang="ko-KR" sz="1500" b="1" spc="50" dirty="0">
              <a:solidFill>
                <a:srgbClr val="2A2A2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서울 </a:t>
            </a:r>
            <a:r>
              <a:rPr lang="en-US" altLang="ko-KR" sz="15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3</a:t>
            </a:r>
            <a:r>
              <a:rPr lang="ko-KR" altLang="en-US" sz="15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반 </a:t>
            </a:r>
            <a:r>
              <a:rPr lang="en-US" altLang="ko-KR" sz="15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</a:p>
          <a:p>
            <a:pPr>
              <a:lnSpc>
                <a:spcPct val="130000"/>
              </a:lnSpc>
            </a:pPr>
            <a:r>
              <a:rPr lang="ko-KR" altLang="en-US" sz="1500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팀장</a:t>
            </a:r>
            <a:r>
              <a:rPr lang="en-US" altLang="ko-KR" sz="1500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| </a:t>
            </a:r>
            <a:r>
              <a:rPr lang="ko-KR" altLang="en-US" sz="1500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이혜진</a:t>
            </a:r>
            <a:endParaRPr lang="en-US" altLang="ko-KR" sz="1500" spc="50" dirty="0">
              <a:solidFill>
                <a:srgbClr val="2A2A2C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_Pro Medium" panose="00000600000000000000" pitchFamily="50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500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팀원</a:t>
            </a:r>
            <a:r>
              <a:rPr lang="en-US" altLang="ko-KR" sz="1500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| </a:t>
            </a:r>
            <a:r>
              <a:rPr lang="ko-KR" altLang="en-US" sz="1500" spc="50" dirty="0" err="1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곽지원</a:t>
            </a:r>
            <a:r>
              <a:rPr lang="en-US" altLang="ko-KR" sz="1500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500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윤현수</a:t>
            </a:r>
            <a:r>
              <a:rPr lang="en-US" altLang="ko-KR" sz="1500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500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정지환</a:t>
            </a:r>
            <a:r>
              <a:rPr lang="en-US" altLang="ko-KR" sz="1500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1500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주정훈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E7921-493B-42F2-A4BB-191C8FA6DF0B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rgbClr val="A5A5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rgbClr val="A5A5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rgbClr val="A5A5A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647B9B36-79E1-468D-A52C-247420AC6AA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3920" y="532739"/>
            <a:ext cx="3761196" cy="3761196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DFB3E5D1-D338-4BC2-B005-8B3BB59013F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506580">
            <a:off x="6891661" y="2811981"/>
            <a:ext cx="4824408" cy="48244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168140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E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06805-E3AF-4899-A186-152B42D3F0FC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87AD2-A80E-4AC9-AE38-710D192701B0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5A5D5-5598-49C0-8700-7C52A44305EE}"/>
              </a:ext>
            </a:extLst>
          </p:cNvPr>
          <p:cNvSpPr txBox="1"/>
          <p:nvPr/>
        </p:nvSpPr>
        <p:spPr>
          <a:xfrm>
            <a:off x="222824" y="238000"/>
            <a:ext cx="3587842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와이어프레임 </a:t>
            </a:r>
            <a:r>
              <a:rPr lang="en-US" altLang="ko-KR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가맹점 전용 앱</a:t>
            </a:r>
            <a:endParaRPr lang="ko-KR" altLang="en-US" sz="2400" spc="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22" name="그룹 21">
            <a:extLst>
              <a:ext uri="{FF2B5EF4-FFF2-40B4-BE49-F238E27FC236}">
                <a16:creationId xmlns:a16="http://schemas.microsoft.com/office/drawing/2014/main" id="{C0EBCB77-2E0E-471B-A239-F94C03D157CF}"/>
              </a:ext>
            </a:extLst>
          </p:cNvPr>
          <p:cNvGrpSpPr/>
          <p:nvPr/>
        </p:nvGrpSpPr>
        <p:grpSpPr>
          <a:xfrm>
            <a:off x="2590256" y="1577340"/>
            <a:ext cx="7011488" cy="4320000"/>
            <a:chOff x="1368313" y="1577340"/>
            <a:chExt cx="7011488" cy="432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1E364931-5C58-4689-B4AB-94CEC91CDA0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368313" y="1577340"/>
              <a:ext cx="2129790" cy="4320000"/>
            </a:xfrm>
            <a:prstGeom prst="rect">
              <a:avLst/>
            </a:prstGeom>
          </p:spPr>
        </p:pic>
        <p:pic>
          <p:nvPicPr>
            <p:cNvPr id="15" name="그림 14">
              <a:extLst>
                <a:ext uri="{FF2B5EF4-FFF2-40B4-BE49-F238E27FC236}">
                  <a16:creationId xmlns:a16="http://schemas.microsoft.com/office/drawing/2014/main" id="{6D649BCB-C70D-4FC4-A885-E06A6F81FB77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50011" y="1577340"/>
              <a:ext cx="2129790" cy="4320000"/>
            </a:xfrm>
            <a:prstGeom prst="rect">
              <a:avLst/>
            </a:prstGeom>
          </p:spPr>
        </p:pic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75D43232-9E89-4981-AF7E-A267D61DCCA6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05072" y="1577340"/>
              <a:ext cx="212979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414017487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E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06805-E3AF-4899-A186-152B42D3F0FC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87AD2-A80E-4AC9-AE38-710D192701B0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5A5D5-5598-49C0-8700-7C52A44305EE}"/>
              </a:ext>
            </a:extLst>
          </p:cNvPr>
          <p:cNvSpPr txBox="1"/>
          <p:nvPr/>
        </p:nvSpPr>
        <p:spPr>
          <a:xfrm>
            <a:off x="222824" y="238000"/>
            <a:ext cx="3587842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와이어프레임 </a:t>
            </a:r>
            <a:r>
              <a:rPr lang="en-US" altLang="ko-KR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가맹점 전용 앱</a:t>
            </a:r>
            <a:endParaRPr lang="ko-KR" altLang="en-US" sz="2400" spc="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12" name="그림 11">
            <a:extLst>
              <a:ext uri="{FF2B5EF4-FFF2-40B4-BE49-F238E27FC236}">
                <a16:creationId xmlns:a16="http://schemas.microsoft.com/office/drawing/2014/main" id="{B9DCFDBF-8531-41F1-B036-7AFD18C5F68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50012" y="1577340"/>
            <a:ext cx="2129790" cy="4320000"/>
          </a:xfrm>
          <a:prstGeom prst="rect">
            <a:avLst/>
          </a:prstGeom>
        </p:spPr>
      </p:pic>
      <p:pic>
        <p:nvPicPr>
          <p:cNvPr id="19" name="그림 18">
            <a:extLst>
              <a:ext uri="{FF2B5EF4-FFF2-40B4-BE49-F238E27FC236}">
                <a16:creationId xmlns:a16="http://schemas.microsoft.com/office/drawing/2014/main" id="{B769CFA9-8276-4A0D-8F8E-4EFC29916B1B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812200" y="1577340"/>
            <a:ext cx="2129790" cy="4320000"/>
          </a:xfrm>
          <a:prstGeom prst="rect">
            <a:avLst/>
          </a:prstGeom>
        </p:spPr>
      </p:pic>
      <p:pic>
        <p:nvPicPr>
          <p:cNvPr id="11" name="그림 10">
            <a:extLst>
              <a:ext uri="{FF2B5EF4-FFF2-40B4-BE49-F238E27FC236}">
                <a16:creationId xmlns:a16="http://schemas.microsoft.com/office/drawing/2014/main" id="{802A3FB2-1F88-471A-8039-EEBCA86FABC5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74388" y="1577340"/>
            <a:ext cx="2129790" cy="4320000"/>
          </a:xfrm>
          <a:prstGeom prst="rect">
            <a:avLst/>
          </a:prstGeom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AE7297C7-5841-4241-A151-65F39F5D319D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87822" y="1577340"/>
            <a:ext cx="2129790" cy="432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331235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A9A8F6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06805-E3AF-4899-A186-152B42D3F0FC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754B5DE-A71B-44F1-9B91-A1819347D8D7}"/>
              </a:ext>
            </a:extLst>
          </p:cNvPr>
          <p:cNvSpPr txBox="1"/>
          <p:nvPr/>
        </p:nvSpPr>
        <p:spPr>
          <a:xfrm>
            <a:off x="222824" y="238000"/>
            <a:ext cx="2073003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차주 개발 일정</a:t>
            </a:r>
            <a:endParaRPr lang="ko-KR" altLang="en-US" sz="2400" spc="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사각형: 둥근 모서리 5">
            <a:extLst>
              <a:ext uri="{FF2B5EF4-FFF2-40B4-BE49-F238E27FC236}">
                <a16:creationId xmlns:a16="http://schemas.microsoft.com/office/drawing/2014/main" id="{3A51D984-DACE-4453-A5C6-CFA7A36C4066}"/>
              </a:ext>
            </a:extLst>
          </p:cNvPr>
          <p:cNvSpPr/>
          <p:nvPr/>
        </p:nvSpPr>
        <p:spPr>
          <a:xfrm>
            <a:off x="2156459" y="995016"/>
            <a:ext cx="7879082" cy="5624984"/>
          </a:xfrm>
          <a:prstGeom prst="roundRect">
            <a:avLst>
              <a:gd name="adj" fmla="val 6700"/>
            </a:avLst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2FF1A55E-D834-4A41-8666-0F5F8B48642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619375" y="1116695"/>
            <a:ext cx="6953250" cy="5381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3495363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32499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06805-E3AF-4899-A186-152B42D3F0FC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06293241-A96C-4076-A25D-6CC38FFA75D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3920" y="651510"/>
            <a:ext cx="5303520" cy="530352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A7AC628E-327B-45EC-9E17-509776306E57}"/>
              </a:ext>
            </a:extLst>
          </p:cNvPr>
          <p:cNvSpPr txBox="1"/>
          <p:nvPr/>
        </p:nvSpPr>
        <p:spPr>
          <a:xfrm>
            <a:off x="6461760" y="2841605"/>
            <a:ext cx="3334567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5400" dirty="0">
                <a:gradFill flip="none" rotWithShape="1">
                  <a:gsLst>
                    <a:gs pos="0">
                      <a:srgbClr val="ECF0FB"/>
                    </a:gs>
                    <a:gs pos="45000">
                      <a:srgbClr val="99C8E5"/>
                    </a:gs>
                    <a:gs pos="100000">
                      <a:srgbClr val="7986FF"/>
                    </a:gs>
                  </a:gsLst>
                  <a:lin ang="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감사합니다</a:t>
            </a:r>
          </a:p>
        </p:txBody>
      </p:sp>
    </p:spTree>
    <p:extLst>
      <p:ext uri="{BB962C8B-B14F-4D97-AF65-F5344CB8AC3E}">
        <p14:creationId xmlns:p14="http://schemas.microsoft.com/office/powerpoint/2010/main" val="21599275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280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그림 10">
            <a:extLst>
              <a:ext uri="{FF2B5EF4-FFF2-40B4-BE49-F238E27FC236}">
                <a16:creationId xmlns:a16="http://schemas.microsoft.com/office/drawing/2014/main" id="{A40B9C7E-71C7-46EA-9968-6645303DA98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28330" y="-780021"/>
            <a:ext cx="6858000" cy="6858000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D51870C-DD99-42EA-B701-0E02F8F61028}"/>
              </a:ext>
            </a:extLst>
          </p:cNvPr>
          <p:cNvSpPr txBox="1"/>
          <p:nvPr/>
        </p:nvSpPr>
        <p:spPr>
          <a:xfrm rot="20592132">
            <a:off x="4024726" y="1285939"/>
            <a:ext cx="1803700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000" i="1" spc="600" dirty="0">
                <a:solidFill>
                  <a:schemeClr val="bg1"/>
                </a:solidFill>
                <a:latin typeface="Work Sans" pitchFamily="2" charset="0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Wrap Up</a:t>
            </a:r>
            <a:endParaRPr lang="ko-KR" altLang="en-US" sz="2000" i="1" spc="600" dirty="0">
              <a:solidFill>
                <a:schemeClr val="bg1"/>
              </a:solidFill>
              <a:latin typeface="Work Sans" pitchFamily="2" charset="0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3718C5E5-BA6A-4467-836D-4ADF5E7A3B97}"/>
              </a:ext>
            </a:extLst>
          </p:cNvPr>
          <p:cNvSpPr txBox="1"/>
          <p:nvPr/>
        </p:nvSpPr>
        <p:spPr>
          <a:xfrm>
            <a:off x="6026944" y="4702860"/>
            <a:ext cx="4934364" cy="18946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서비스 명 확정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QR </a:t>
            </a:r>
            <a:r>
              <a:rPr lang="ko-KR" altLang="en-US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결제 방안 논의 중 </a:t>
            </a:r>
            <a:r>
              <a:rPr lang="en-US" altLang="ko-KR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새로운 방안</a:t>
            </a:r>
            <a:r>
              <a:rPr lang="en-US" altLang="ko-KR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ko-KR" altLang="en-US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추가</a:t>
            </a:r>
            <a:r>
              <a:rPr lang="en-US" altLang="ko-KR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와이어 프레임 및 컬러 확정</a:t>
            </a:r>
            <a:endParaRPr lang="en-US" altLang="ko-KR" sz="2000" b="1" spc="50" dirty="0">
              <a:solidFill>
                <a:srgbClr val="2A2A2C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차주 개발 진행 일정</a:t>
            </a:r>
            <a:endParaRPr lang="ko-KR" altLang="en-US" sz="2000" spc="50" dirty="0">
              <a:solidFill>
                <a:srgbClr val="2A2A2C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1E7BB05C-2D8E-4024-844E-DDE52013414C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64713A06-2363-4417-A8E5-7A80A436C608}"/>
              </a:ext>
            </a:extLst>
          </p:cNvPr>
          <p:cNvSpPr txBox="1"/>
          <p:nvPr/>
        </p:nvSpPr>
        <p:spPr>
          <a:xfrm>
            <a:off x="6080499" y="2515930"/>
            <a:ext cx="5461752" cy="1432956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50" dirty="0" err="1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간트</a:t>
            </a:r>
            <a:r>
              <a:rPr lang="ko-KR" altLang="en-US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차트 일정 소개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ko-KR" altLang="en-US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와이어 프레임 소개</a:t>
            </a:r>
            <a:r>
              <a:rPr lang="en-US" altLang="ko-KR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: </a:t>
            </a:r>
            <a:r>
              <a:rPr lang="ko-KR" altLang="en-US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사용자 관리</a:t>
            </a:r>
            <a:r>
              <a:rPr lang="en-US" altLang="ko-KR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, </a:t>
            </a:r>
            <a:r>
              <a:rPr lang="ko-KR" altLang="en-US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가맹점 결제</a:t>
            </a:r>
          </a:p>
          <a:p>
            <a:pPr marL="342900" indent="-34290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ko-KR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DB ERD </a:t>
            </a:r>
            <a:r>
              <a:rPr lang="ko-KR" altLang="en-US" sz="2000" b="1" spc="5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소개</a:t>
            </a:r>
            <a:endParaRPr lang="ko-KR" altLang="en-US" sz="2000" spc="50" dirty="0">
              <a:solidFill>
                <a:srgbClr val="2A2A2C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D0C420F-C16D-49F8-9963-0A5FA677520C}"/>
              </a:ext>
            </a:extLst>
          </p:cNvPr>
          <p:cNvSpPr txBox="1"/>
          <p:nvPr/>
        </p:nvSpPr>
        <p:spPr>
          <a:xfrm>
            <a:off x="5587111" y="1938143"/>
            <a:ext cx="1702710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50" dirty="0">
                <a:solidFill>
                  <a:srgbClr val="2A2A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지난 멘토링</a:t>
            </a:r>
            <a:endParaRPr lang="ko-KR" altLang="en-US" sz="2400" spc="50" dirty="0">
              <a:solidFill>
                <a:srgbClr val="2A2A2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4BB3FE02-34E0-4E34-8599-707C9E078B64}"/>
              </a:ext>
            </a:extLst>
          </p:cNvPr>
          <p:cNvSpPr txBox="1"/>
          <p:nvPr/>
        </p:nvSpPr>
        <p:spPr>
          <a:xfrm>
            <a:off x="5587111" y="4109813"/>
            <a:ext cx="1415772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50" dirty="0">
                <a:solidFill>
                  <a:srgbClr val="2A2A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이번 시간</a:t>
            </a:r>
            <a:endParaRPr lang="ko-KR" altLang="en-US" sz="2400" spc="50" dirty="0">
              <a:solidFill>
                <a:srgbClr val="2A2A2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31545782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5">
            <a:extLst>
              <a:ext uri="{FF2B5EF4-FFF2-40B4-BE49-F238E27FC236}">
                <a16:creationId xmlns:a16="http://schemas.microsoft.com/office/drawing/2014/main" id="{96852CAC-F00C-47F6-A153-55B78D6A95C1}"/>
              </a:ext>
            </a:extLst>
          </p:cNvPr>
          <p:cNvSpPr txBox="1"/>
          <p:nvPr/>
        </p:nvSpPr>
        <p:spPr>
          <a:xfrm>
            <a:off x="4604243" y="2413337"/>
            <a:ext cx="2983509" cy="132343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8000" dirty="0">
                <a:gradFill flip="none" rotWithShape="1">
                  <a:gsLst>
                    <a:gs pos="5000">
                      <a:srgbClr val="99C8E5"/>
                    </a:gs>
                    <a:gs pos="51000">
                      <a:srgbClr val="7986FF"/>
                    </a:gs>
                    <a:gs pos="100000">
                      <a:srgbClr val="32499A"/>
                    </a:gs>
                  </a:gsLst>
                  <a:lin ang="0" scaled="1"/>
                  <a:tileRect/>
                </a:gradFill>
                <a:latin typeface="나눔스퀘어 ExtraBold" panose="020B0600000101010101" pitchFamily="50" charset="-127"/>
                <a:ea typeface="나눔스퀘어 ExtraBold" panose="020B0600000101010101" pitchFamily="50" charset="-127"/>
              </a:rPr>
              <a:t>코르크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37AE8E3-C3DC-4CAC-8C50-BF930176FDA7}"/>
              </a:ext>
            </a:extLst>
          </p:cNvPr>
          <p:cNvSpPr txBox="1"/>
          <p:nvPr/>
        </p:nvSpPr>
        <p:spPr>
          <a:xfrm>
            <a:off x="4022354" y="3812984"/>
            <a:ext cx="4233531" cy="646331"/>
          </a:xfrm>
          <a:prstGeom prst="rect">
            <a:avLst/>
          </a:prstGeom>
          <a:solidFill>
            <a:schemeClr val="bg1"/>
          </a:solidFill>
        </p:spPr>
        <p:txBody>
          <a:bodyPr wrap="none" rtlCol="0">
            <a:spAutoFit/>
          </a:bodyPr>
          <a:lstStyle/>
          <a:p>
            <a:r>
              <a:rPr lang="en-US" altLang="ko-KR" sz="3600" dirty="0">
                <a:solidFill>
                  <a:srgbClr val="32499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Cor</a:t>
            </a:r>
            <a:r>
              <a:rPr lang="en-US" altLang="ko-KR" sz="2400" dirty="0">
                <a:solidFill>
                  <a:srgbClr val="A5A5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porate</a:t>
            </a:r>
            <a:r>
              <a:rPr lang="en-US" altLang="ko-KR" sz="240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3600" b="1" dirty="0">
                <a:solidFill>
                  <a:srgbClr val="32499A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C</a:t>
            </a:r>
            <a:r>
              <a:rPr lang="en-US" altLang="ko-KR" sz="2400" dirty="0">
                <a:solidFill>
                  <a:srgbClr val="A5A5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ard</a:t>
            </a:r>
            <a:r>
              <a:rPr lang="en-US" altLang="ko-KR" sz="2400" dirty="0">
                <a:solidFill>
                  <a:srgbClr val="2A2A2C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 </a:t>
            </a:r>
            <a:r>
              <a:rPr lang="en-US" altLang="ko-KR" sz="2400" dirty="0">
                <a:solidFill>
                  <a:srgbClr val="A5A5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(</a:t>
            </a:r>
            <a:r>
              <a:rPr lang="ko-KR" altLang="en-US" sz="2400" dirty="0">
                <a:solidFill>
                  <a:srgbClr val="A5A5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법인 카드</a:t>
            </a:r>
            <a:r>
              <a:rPr lang="en-US" altLang="ko-KR" sz="2400" dirty="0">
                <a:solidFill>
                  <a:srgbClr val="A5A5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)</a:t>
            </a:r>
            <a:endParaRPr lang="ko-KR" altLang="en-US" sz="2400" dirty="0">
              <a:solidFill>
                <a:srgbClr val="A5A5A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25E7921-493B-42F2-A4BB-191C8FA6DF0B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rgbClr val="A5A5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rgbClr val="A5A5A8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rgbClr val="A5A5A8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2050" name="Picture 2" descr="What is cork? Cork is a tough, lightweight material that is made by a tree  called the cork oak.">
            <a:extLst>
              <a:ext uri="{FF2B5EF4-FFF2-40B4-BE49-F238E27FC236}">
                <a16:creationId xmlns:a16="http://schemas.microsoft.com/office/drawing/2014/main" id="{DE58F396-8AF9-485E-B9ED-0890C70C73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655" y="2835778"/>
            <a:ext cx="3813077" cy="324707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40174162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D9D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06805-E3AF-4899-A186-152B42D3F0FC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6E8CEE8-1E3C-4C99-B773-754EFBF75C6A}"/>
              </a:ext>
            </a:extLst>
          </p:cNvPr>
          <p:cNvSpPr txBox="1"/>
          <p:nvPr/>
        </p:nvSpPr>
        <p:spPr>
          <a:xfrm>
            <a:off x="222824" y="238000"/>
            <a:ext cx="1989647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프로젝트 설계</a:t>
            </a:r>
            <a:endParaRPr lang="ko-KR" altLang="en-US" sz="2400" spc="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02838CA-416A-4EBC-9305-AD7EB19DB8FC}"/>
              </a:ext>
            </a:extLst>
          </p:cNvPr>
          <p:cNvSpPr txBox="1"/>
          <p:nvPr/>
        </p:nvSpPr>
        <p:spPr>
          <a:xfrm>
            <a:off x="4728510" y="1026403"/>
            <a:ext cx="2735044" cy="75995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50000"/>
              </a:lnSpc>
            </a:pPr>
            <a:r>
              <a:rPr lang="en-US" altLang="ko-KR" sz="3200" spc="50" dirty="0">
                <a:solidFill>
                  <a:srgbClr val="2A2A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QR </a:t>
            </a:r>
            <a:r>
              <a:rPr lang="ko-KR" altLang="en-US" sz="3200" spc="50" dirty="0">
                <a:solidFill>
                  <a:srgbClr val="2A2A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결제 방식</a:t>
            </a:r>
            <a:r>
              <a:rPr lang="en-US" altLang="ko-KR" sz="3200" spc="50" dirty="0">
                <a:solidFill>
                  <a:srgbClr val="2A2A2C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?</a:t>
            </a:r>
            <a:endParaRPr lang="ko-KR" altLang="en-US" sz="3200" spc="50" dirty="0">
              <a:solidFill>
                <a:srgbClr val="2A2A2C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17" name="사각형: 둥근 모서리 16">
            <a:extLst>
              <a:ext uri="{FF2B5EF4-FFF2-40B4-BE49-F238E27FC236}">
                <a16:creationId xmlns:a16="http://schemas.microsoft.com/office/drawing/2014/main" id="{166D18B4-AE59-4CEB-B428-85891F3C35B7}"/>
              </a:ext>
            </a:extLst>
          </p:cNvPr>
          <p:cNvSpPr/>
          <p:nvPr/>
        </p:nvSpPr>
        <p:spPr>
          <a:xfrm>
            <a:off x="2156459" y="2356875"/>
            <a:ext cx="7879082" cy="3474722"/>
          </a:xfrm>
          <a:prstGeom prst="roundRect">
            <a:avLst>
              <a:gd name="adj" fmla="val 13202"/>
            </a:avLst>
          </a:prstGeom>
          <a:solidFill>
            <a:schemeClr val="bg1"/>
          </a:solidFill>
          <a:ln>
            <a:noFill/>
          </a:ln>
          <a:effectLst>
            <a:glow rad="127000">
              <a:schemeClr val="bg1">
                <a:alpha val="40000"/>
              </a:schemeClr>
            </a:glow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A9B56BBF-EC3F-4F26-ABF1-8C26C6612423}"/>
              </a:ext>
            </a:extLst>
          </p:cNvPr>
          <p:cNvSpPr txBox="1"/>
          <p:nvPr/>
        </p:nvSpPr>
        <p:spPr>
          <a:xfrm>
            <a:off x="2719092" y="2770615"/>
            <a:ext cx="6899646" cy="244150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가맹점 측의 </a:t>
            </a:r>
            <a:r>
              <a:rPr lang="en-US" altLang="ko-KR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QR</a:t>
            </a:r>
            <a:r>
              <a:rPr lang="ko-KR" altLang="en-US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를 소비자가 찍고 결제 금액을 소비자가 입력한다</a:t>
            </a:r>
            <a:r>
              <a:rPr lang="en-US" altLang="ko-KR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. 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가맹점 측에서 결제 금액이 포함된 </a:t>
            </a:r>
            <a:r>
              <a:rPr lang="en-US" altLang="ko-KR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QR</a:t>
            </a:r>
            <a:r>
              <a:rPr lang="ko-KR" altLang="en-US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을 소비자가 찍는다</a:t>
            </a:r>
            <a:r>
              <a:rPr lang="en-US" altLang="ko-KR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.</a:t>
            </a:r>
          </a:p>
          <a:p>
            <a:pPr marL="342900" indent="-342900">
              <a:lnSpc>
                <a:spcPct val="300000"/>
              </a:lnSpc>
              <a:buAutoNum type="arabicPeriod"/>
            </a:pPr>
            <a:r>
              <a:rPr lang="ko-KR" altLang="en-US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소비자 측에서 생성된 </a:t>
            </a:r>
            <a:r>
              <a:rPr lang="en-US" altLang="ko-KR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QR</a:t>
            </a:r>
            <a:r>
              <a:rPr lang="ko-KR" altLang="en-US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을 가맹점이 찍는다</a:t>
            </a:r>
            <a:r>
              <a:rPr lang="en-US" altLang="ko-KR" b="1" spc="50" dirty="0">
                <a:solidFill>
                  <a:srgbClr val="2A2A2C"/>
                </a:solidFill>
                <a:latin typeface="나눔스퀘어" panose="020B0600000101010101" pitchFamily="50" charset="-127"/>
                <a:ea typeface="나눔스퀘어" panose="020B0600000101010101" pitchFamily="50" charset="-127"/>
                <a:cs typeface="KoPubWorld돋움체_Pro Medium" panose="00000600000000000000" pitchFamily="50" charset="-127"/>
              </a:rPr>
              <a:t>. </a:t>
            </a:r>
            <a:endParaRPr lang="ko-KR" altLang="en-US" b="1" spc="50" dirty="0">
              <a:solidFill>
                <a:srgbClr val="2A2A2C"/>
              </a:solidFill>
              <a:latin typeface="나눔스퀘어" panose="020B0600000101010101" pitchFamily="50" charset="-127"/>
              <a:ea typeface="나눔스퀘어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5C1DB90-42D6-4798-B548-F224DFDF80F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59472"/>
          <a:stretch/>
        </p:blipFill>
        <p:spPr>
          <a:xfrm>
            <a:off x="2877423" y="674213"/>
            <a:ext cx="1430447" cy="1476922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DC33D44D-B89B-4F3F-BF51-DBF7D9DD88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8945" r="527"/>
          <a:stretch/>
        </p:blipFill>
        <p:spPr>
          <a:xfrm>
            <a:off x="7701093" y="777083"/>
            <a:ext cx="1430447" cy="14769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9830483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E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06805-E3AF-4899-A186-152B42D3F0FC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87AD2-A80E-4AC9-AE38-710D192701B0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3BCB1A-CF25-4F1B-83BA-458EB75174D0}"/>
              </a:ext>
            </a:extLst>
          </p:cNvPr>
          <p:cNvSpPr txBox="1"/>
          <p:nvPr/>
        </p:nvSpPr>
        <p:spPr>
          <a:xfrm>
            <a:off x="222824" y="238000"/>
            <a:ext cx="1906291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와이어프레임</a:t>
            </a:r>
            <a:endParaRPr lang="ko-KR" altLang="en-US" sz="2400" spc="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1D9013F0-36E4-4CE6-ADB1-8CBEC6CA205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02275" y="1120140"/>
            <a:ext cx="10387449" cy="5367262"/>
          </a:xfrm>
          <a:prstGeom prst="rect">
            <a:avLst/>
          </a:prstGeom>
          <a:effectLst>
            <a:glow rad="139700">
              <a:schemeClr val="bg1">
                <a:alpha val="40000"/>
              </a:schemeClr>
            </a:glow>
          </a:effectLst>
        </p:spPr>
      </p:pic>
    </p:spTree>
    <p:extLst>
      <p:ext uri="{BB962C8B-B14F-4D97-AF65-F5344CB8AC3E}">
        <p14:creationId xmlns:p14="http://schemas.microsoft.com/office/powerpoint/2010/main" val="45115756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E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06805-E3AF-4899-A186-152B42D3F0FC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87AD2-A80E-4AC9-AE38-710D192701B0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5A662-D802-4D05-A88B-43538FD9F7A2}"/>
              </a:ext>
            </a:extLst>
          </p:cNvPr>
          <p:cNvSpPr txBox="1"/>
          <p:nvPr/>
        </p:nvSpPr>
        <p:spPr>
          <a:xfrm>
            <a:off x="222824" y="238000"/>
            <a:ext cx="4950394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와이어프레임 </a:t>
            </a:r>
            <a:r>
              <a:rPr lang="en-US" altLang="ko-KR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정산 관리자 웹 어플리케이션</a:t>
            </a:r>
            <a:endParaRPr lang="ko-KR" altLang="en-US" sz="2400" spc="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5" name="그룹 14">
            <a:extLst>
              <a:ext uri="{FF2B5EF4-FFF2-40B4-BE49-F238E27FC236}">
                <a16:creationId xmlns:a16="http://schemas.microsoft.com/office/drawing/2014/main" id="{48393385-C165-4DDA-8B5A-23DADD0E0BA0}"/>
              </a:ext>
            </a:extLst>
          </p:cNvPr>
          <p:cNvGrpSpPr/>
          <p:nvPr/>
        </p:nvGrpSpPr>
        <p:grpSpPr>
          <a:xfrm>
            <a:off x="1123983" y="1334452"/>
            <a:ext cx="9944035" cy="5063117"/>
            <a:chOff x="948675" y="1334452"/>
            <a:chExt cx="9944035" cy="5063117"/>
          </a:xfrm>
        </p:grpSpPr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30B30CB9-7385-41D9-A467-9C2C7731A40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948675" y="1334452"/>
              <a:ext cx="6335473" cy="3600000"/>
            </a:xfrm>
            <a:prstGeom prst="rect">
              <a:avLst/>
            </a:prstGeom>
          </p:spPr>
        </p:pic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63C2DFC5-25B5-4EF0-A995-02BBC660545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4551425" y="2797569"/>
              <a:ext cx="6341285" cy="3600000"/>
            </a:xfrm>
            <a:prstGeom prst="rect">
              <a:avLst/>
            </a:prstGeom>
            <a:effectLst>
              <a:glow rad="228600">
                <a:schemeClr val="bg1">
                  <a:lumMod val="85000"/>
                  <a:alpha val="40000"/>
                </a:schemeClr>
              </a:glow>
            </a:effectLst>
          </p:spPr>
        </p:pic>
      </p:grpSp>
    </p:spTree>
    <p:extLst>
      <p:ext uri="{BB962C8B-B14F-4D97-AF65-F5344CB8AC3E}">
        <p14:creationId xmlns:p14="http://schemas.microsoft.com/office/powerpoint/2010/main" val="347577126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E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06805-E3AF-4899-A186-152B42D3F0FC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87AD2-A80E-4AC9-AE38-710D192701B0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9D5A662-D802-4D05-A88B-43538FD9F7A2}"/>
              </a:ext>
            </a:extLst>
          </p:cNvPr>
          <p:cNvSpPr txBox="1"/>
          <p:nvPr/>
        </p:nvSpPr>
        <p:spPr>
          <a:xfrm>
            <a:off x="222824" y="238000"/>
            <a:ext cx="4950394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와이어프레임 </a:t>
            </a:r>
            <a:r>
              <a:rPr lang="en-US" altLang="ko-KR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정산 관리자 웹 어플리케이션</a:t>
            </a:r>
            <a:endParaRPr lang="ko-KR" altLang="en-US" sz="2400" spc="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pic>
        <p:nvPicPr>
          <p:cNvPr id="6" name="그림 5">
            <a:extLst>
              <a:ext uri="{FF2B5EF4-FFF2-40B4-BE49-F238E27FC236}">
                <a16:creationId xmlns:a16="http://schemas.microsoft.com/office/drawing/2014/main" id="{2B3EE945-504D-40A8-85B7-0735EDCB9B4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69658" y="1207477"/>
            <a:ext cx="10052685" cy="5195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693851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E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06805-E3AF-4899-A186-152B42D3F0FC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87AD2-A80E-4AC9-AE38-710D192701B0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5A5D5-5598-49C0-8700-7C52A44305EE}"/>
              </a:ext>
            </a:extLst>
          </p:cNvPr>
          <p:cNvSpPr txBox="1"/>
          <p:nvPr/>
        </p:nvSpPr>
        <p:spPr>
          <a:xfrm>
            <a:off x="222824" y="238000"/>
            <a:ext cx="3587842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와이어프레임 </a:t>
            </a:r>
            <a:r>
              <a:rPr lang="en-US" altLang="ko-KR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임직원 전용 앱</a:t>
            </a:r>
            <a:endParaRPr lang="ko-KR" altLang="en-US" sz="2400" spc="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6" name="그룹 15">
            <a:extLst>
              <a:ext uri="{FF2B5EF4-FFF2-40B4-BE49-F238E27FC236}">
                <a16:creationId xmlns:a16="http://schemas.microsoft.com/office/drawing/2014/main" id="{D194A903-B750-420E-8FD5-0E314B103797}"/>
              </a:ext>
            </a:extLst>
          </p:cNvPr>
          <p:cNvGrpSpPr/>
          <p:nvPr/>
        </p:nvGrpSpPr>
        <p:grpSpPr>
          <a:xfrm>
            <a:off x="1385220" y="1577340"/>
            <a:ext cx="9421560" cy="4320000"/>
            <a:chOff x="1423820" y="1577340"/>
            <a:chExt cx="9421560" cy="4320000"/>
          </a:xfrm>
        </p:grpSpPr>
        <p:pic>
          <p:nvPicPr>
            <p:cNvPr id="4" name="그림 3">
              <a:extLst>
                <a:ext uri="{FF2B5EF4-FFF2-40B4-BE49-F238E27FC236}">
                  <a16:creationId xmlns:a16="http://schemas.microsoft.com/office/drawing/2014/main" id="{2D00E678-7692-4070-A432-25491BD1A34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423820" y="1577340"/>
              <a:ext cx="2129791" cy="4320000"/>
            </a:xfrm>
            <a:prstGeom prst="rect">
              <a:avLst/>
            </a:prstGeom>
          </p:spPr>
        </p:pic>
        <p:pic>
          <p:nvPicPr>
            <p:cNvPr id="9" name="그림 8">
              <a:extLst>
                <a:ext uri="{FF2B5EF4-FFF2-40B4-BE49-F238E27FC236}">
                  <a16:creationId xmlns:a16="http://schemas.microsoft.com/office/drawing/2014/main" id="{0AFDE64E-D6B4-4AE6-9200-12E9FAB75405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285001" y="1577340"/>
              <a:ext cx="2129790" cy="4320000"/>
            </a:xfrm>
            <a:prstGeom prst="rect">
              <a:avLst/>
            </a:prstGeom>
          </p:spPr>
        </p:pic>
        <p:pic>
          <p:nvPicPr>
            <p:cNvPr id="11" name="그림 10">
              <a:extLst>
                <a:ext uri="{FF2B5EF4-FFF2-40B4-BE49-F238E27FC236}">
                  <a16:creationId xmlns:a16="http://schemas.microsoft.com/office/drawing/2014/main" id="{4A073946-CA8A-44DC-8CF9-4FAC79A2EEAD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854411" y="1577340"/>
              <a:ext cx="2129790" cy="4320000"/>
            </a:xfrm>
            <a:prstGeom prst="rect">
              <a:avLst/>
            </a:prstGeom>
          </p:spPr>
        </p:pic>
        <p:pic>
          <p:nvPicPr>
            <p:cNvPr id="13" name="그림 12">
              <a:extLst>
                <a:ext uri="{FF2B5EF4-FFF2-40B4-BE49-F238E27FC236}">
                  <a16:creationId xmlns:a16="http://schemas.microsoft.com/office/drawing/2014/main" id="{8C19C4CA-7DBA-4D42-9FB4-884097B14A7E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715590" y="1577340"/>
              <a:ext cx="212979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03053915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97EAB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55006805-E3AF-4899-A186-152B42D3F0FC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F1C87AD2-A80E-4AC9-AE38-710D192701B0}"/>
              </a:ext>
            </a:extLst>
          </p:cNvPr>
          <p:cNvSpPr txBox="1"/>
          <p:nvPr/>
        </p:nvSpPr>
        <p:spPr>
          <a:xfrm rot="16200000">
            <a:off x="11249908" y="3313584"/>
            <a:ext cx="1560042" cy="2308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자율프로젝트 </a:t>
            </a:r>
            <a:r>
              <a:rPr lang="en-US" altLang="ko-KR" sz="900" spc="300" dirty="0">
                <a:solidFill>
                  <a:schemeClr val="bg1"/>
                </a:solidFill>
                <a:latin typeface="나눔스퀘어 Bold" panose="020B0600000101010101" pitchFamily="50" charset="-127"/>
                <a:ea typeface="나눔스퀘어 Bold" panose="020B0600000101010101" pitchFamily="50" charset="-127"/>
                <a:cs typeface="KoPubWorld돋움체_Pro Medium" panose="00000600000000000000" pitchFamily="50" charset="-127"/>
              </a:rPr>
              <a:t>A301</a:t>
            </a:r>
            <a:endParaRPr lang="ko-KR" altLang="en-US" sz="900" spc="300" dirty="0">
              <a:solidFill>
                <a:schemeClr val="bg1"/>
              </a:solidFill>
              <a:latin typeface="나눔스퀘어 Bold" panose="020B0600000101010101" pitchFamily="50" charset="-127"/>
              <a:ea typeface="나눔스퀘어 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CF55A5D5-5598-49C0-8700-7C52A44305EE}"/>
              </a:ext>
            </a:extLst>
          </p:cNvPr>
          <p:cNvSpPr txBox="1"/>
          <p:nvPr/>
        </p:nvSpPr>
        <p:spPr>
          <a:xfrm>
            <a:off x="222824" y="238000"/>
            <a:ext cx="3587842" cy="59304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2400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와이어프레임 </a:t>
            </a:r>
            <a:r>
              <a:rPr lang="en-US" altLang="ko-KR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– </a:t>
            </a:r>
            <a:r>
              <a:rPr lang="ko-KR" altLang="en-US" b="1" spc="50" dirty="0">
                <a:solidFill>
                  <a:schemeClr val="bg1"/>
                </a:solidFill>
                <a:latin typeface="나눔스퀘어 ExtraBold" panose="020B0600000101010101" pitchFamily="50" charset="-127"/>
                <a:ea typeface="나눔스퀘어 ExtraBold" panose="020B0600000101010101" pitchFamily="50" charset="-127"/>
                <a:cs typeface="KoPubWorld돋움체_Pro Medium" panose="00000600000000000000" pitchFamily="50" charset="-127"/>
              </a:rPr>
              <a:t>임직원 전용 앱</a:t>
            </a:r>
            <a:endParaRPr lang="ko-KR" altLang="en-US" sz="2400" spc="50" dirty="0">
              <a:solidFill>
                <a:schemeClr val="bg1"/>
              </a:solidFill>
              <a:latin typeface="나눔스퀘어 ExtraBold" panose="020B0600000101010101" pitchFamily="50" charset="-127"/>
              <a:ea typeface="나눔스퀘어 ExtraBold" panose="020B0600000101010101" pitchFamily="50" charset="-127"/>
              <a:cs typeface="KoPubWorld돋움체_Pro Medium" panose="00000600000000000000" pitchFamily="50" charset="-127"/>
            </a:endParaRPr>
          </a:p>
        </p:txBody>
      </p:sp>
      <p:grpSp>
        <p:nvGrpSpPr>
          <p:cNvPr id="18" name="그룹 17">
            <a:extLst>
              <a:ext uri="{FF2B5EF4-FFF2-40B4-BE49-F238E27FC236}">
                <a16:creationId xmlns:a16="http://schemas.microsoft.com/office/drawing/2014/main" id="{0C54E1BB-E369-4FFC-BB77-048B13B9D093}"/>
              </a:ext>
            </a:extLst>
          </p:cNvPr>
          <p:cNvGrpSpPr/>
          <p:nvPr/>
        </p:nvGrpSpPr>
        <p:grpSpPr>
          <a:xfrm>
            <a:off x="2592000" y="1577340"/>
            <a:ext cx="7013512" cy="4320000"/>
            <a:chOff x="1294019" y="1577340"/>
            <a:chExt cx="7013512" cy="4320000"/>
          </a:xfrm>
        </p:grpSpPr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F02B6F56-7C78-4BBF-A62C-A4C60AD69E5A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1294019" y="1577340"/>
              <a:ext cx="2129790" cy="4320000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9D57C3CE-B46F-4262-9594-3A8AD96A02B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6177741" y="1577340"/>
              <a:ext cx="2129790" cy="4320000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C166F355-BD54-4D61-B032-CAE9E7BCFECB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3735880" y="1577340"/>
              <a:ext cx="2129790" cy="43200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41082543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2244</TotalTime>
  <Words>525</Words>
  <Application>Microsoft Office PowerPoint</Application>
  <PresentationFormat>와이드스크린</PresentationFormat>
  <Paragraphs>104</Paragraphs>
  <Slides>13</Slides>
  <Notes>13</Notes>
  <HiddenSlides>0</HiddenSlides>
  <MMClips>0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13</vt:i4>
      </vt:variant>
    </vt:vector>
  </HeadingPairs>
  <TitlesOfParts>
    <vt:vector size="20" baseType="lpstr">
      <vt:lpstr>나눔스퀘어</vt:lpstr>
      <vt:lpstr>나눔스퀘어 Bold</vt:lpstr>
      <vt:lpstr>나눔스퀘어 ExtraBold</vt:lpstr>
      <vt:lpstr>맑은 고딕</vt:lpstr>
      <vt:lpstr>Arial</vt:lpstr>
      <vt:lpstr>Work Sans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이혜진</dc:creator>
  <cp:lastModifiedBy>이혜진</cp:lastModifiedBy>
  <cp:revision>39</cp:revision>
  <dcterms:created xsi:type="dcterms:W3CDTF">2021-04-22T13:31:05Z</dcterms:created>
  <dcterms:modified xsi:type="dcterms:W3CDTF">2021-04-24T03:54:54Z</dcterms:modified>
</cp:coreProperties>
</file>